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98" r:id="rId5"/>
    <p:sldId id="299" r:id="rId6"/>
    <p:sldId id="273" r:id="rId7"/>
    <p:sldId id="300" r:id="rId8"/>
    <p:sldId id="275" r:id="rId9"/>
    <p:sldId id="280" r:id="rId10"/>
    <p:sldId id="284" r:id="rId11"/>
    <p:sldId id="286" r:id="rId12"/>
    <p:sldId id="283" r:id="rId13"/>
    <p:sldId id="293" r:id="rId14"/>
    <p:sldId id="301" r:id="rId15"/>
    <p:sldId id="294" r:id="rId1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E98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16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90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87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788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3779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420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053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53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5057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8189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955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925A-9574-4563-8979-652741FAA401}" type="datetimeFigureOut">
              <a:rPr lang="ca-ES" smtClean="0"/>
              <a:t>21/5/2021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5C5E-B762-422E-95F2-249CF9A7FF3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240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38840"/>
            <a:ext cx="893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surface Interactions with the Atmosphere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IberianSemi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-arid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(LIAISE): 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modelling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endParaRPr lang="ca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9728" y="2149019"/>
            <a:ext cx="587628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/>
              <a:t>M.A</a:t>
            </a:r>
            <a:r>
              <a:rPr lang="ca-ES" sz="2400" b="1" dirty="0"/>
              <a:t>. </a:t>
            </a:r>
            <a:r>
              <a:rPr lang="ca-ES" sz="2400" b="1" dirty="0" smtClean="0"/>
              <a:t>Jiménez</a:t>
            </a:r>
            <a:r>
              <a:rPr lang="ca-ES" sz="2400" b="1" baseline="30000" dirty="0" smtClean="0"/>
              <a:t>1</a:t>
            </a:r>
            <a:r>
              <a:rPr lang="ca-ES" sz="2400" b="1" dirty="0" smtClean="0"/>
              <a:t>, J. Cuxart</a:t>
            </a:r>
            <a:r>
              <a:rPr lang="ca-ES" sz="2400" b="1" baseline="30000" dirty="0" smtClean="0"/>
              <a:t>1</a:t>
            </a:r>
            <a:r>
              <a:rPr lang="ca-ES" sz="2400" b="1" dirty="0" smtClean="0"/>
              <a:t>,  A. Grau</a:t>
            </a:r>
            <a:r>
              <a:rPr lang="ca-ES" sz="2400" b="1" baseline="30000" dirty="0" smtClean="0"/>
              <a:t>1</a:t>
            </a:r>
            <a:r>
              <a:rPr lang="ca-ES" sz="2400" b="1" dirty="0" smtClean="0"/>
              <a:t>,  </a:t>
            </a:r>
          </a:p>
          <a:p>
            <a:r>
              <a:rPr lang="ca-ES" sz="2000" dirty="0" smtClean="0"/>
              <a:t>(1) Universitat de les Illes Balears, Palma, Spain</a:t>
            </a:r>
          </a:p>
          <a:p>
            <a:endParaRPr lang="ca-ES" sz="2000" dirty="0" smtClean="0"/>
          </a:p>
          <a:p>
            <a:r>
              <a:rPr lang="ca-ES" sz="2400" b="1" dirty="0" smtClean="0"/>
              <a:t>A. Boone</a:t>
            </a:r>
            <a:r>
              <a:rPr lang="ca-ES" sz="2400" b="1" baseline="30000" dirty="0" smtClean="0"/>
              <a:t>2</a:t>
            </a:r>
            <a:r>
              <a:rPr lang="ca-ES" sz="2400" b="1" dirty="0" smtClean="0"/>
              <a:t>,  S. Donier</a:t>
            </a:r>
            <a:r>
              <a:rPr lang="ca-ES" sz="2400" b="1" baseline="30000" dirty="0"/>
              <a:t>2</a:t>
            </a:r>
            <a:r>
              <a:rPr lang="ca-ES" sz="2400" b="1" dirty="0" smtClean="0"/>
              <a:t>,  P. </a:t>
            </a:r>
            <a:r>
              <a:rPr lang="ca-ES" sz="2400" b="1" dirty="0"/>
              <a:t>Le </a:t>
            </a:r>
            <a:r>
              <a:rPr lang="ca-ES" sz="2400" b="1" dirty="0" smtClean="0"/>
              <a:t>Moigne</a:t>
            </a:r>
            <a:r>
              <a:rPr lang="ca-ES" sz="2400" b="1" baseline="30000" dirty="0"/>
              <a:t>2</a:t>
            </a:r>
            <a:r>
              <a:rPr lang="ca-ES" sz="2400" b="1" dirty="0" smtClean="0"/>
              <a:t>,  </a:t>
            </a:r>
          </a:p>
          <a:p>
            <a:r>
              <a:rPr lang="ca-ES" sz="2000" dirty="0" smtClean="0"/>
              <a:t>(2) CNRM, </a:t>
            </a:r>
            <a:r>
              <a:rPr lang="ca-ES" sz="2000" dirty="0" err="1" smtClean="0"/>
              <a:t>Meteo</a:t>
            </a:r>
            <a:r>
              <a:rPr lang="ca-ES" sz="2000" dirty="0" smtClean="0"/>
              <a:t>-France/CNRS, </a:t>
            </a:r>
            <a:r>
              <a:rPr lang="ca-ES" sz="2000" dirty="0" err="1" smtClean="0"/>
              <a:t>Toulouse</a:t>
            </a:r>
            <a:r>
              <a:rPr lang="ca-ES" sz="2000" dirty="0" smtClean="0"/>
              <a:t>, France </a:t>
            </a:r>
          </a:p>
          <a:p>
            <a:endParaRPr lang="ca-ES" sz="2000" dirty="0" smtClean="0"/>
          </a:p>
          <a:p>
            <a:r>
              <a:rPr lang="ca-ES" sz="2400" b="1" dirty="0" smtClean="0"/>
              <a:t>J.R</a:t>
            </a:r>
            <a:r>
              <a:rPr lang="ca-ES" sz="2400" b="1" dirty="0"/>
              <a:t>. </a:t>
            </a:r>
            <a:r>
              <a:rPr lang="ca-ES" sz="2400" b="1" dirty="0" smtClean="0"/>
              <a:t>Miró</a:t>
            </a:r>
            <a:r>
              <a:rPr lang="ca-ES" sz="2400" b="1" baseline="30000" dirty="0"/>
              <a:t>3</a:t>
            </a:r>
            <a:r>
              <a:rPr lang="ca-ES" sz="2400" b="1" dirty="0" smtClean="0"/>
              <a:t>,  </a:t>
            </a:r>
            <a:r>
              <a:rPr lang="ca-ES" sz="2400" b="1" dirty="0"/>
              <a:t>Jordi </a:t>
            </a:r>
            <a:r>
              <a:rPr lang="ca-ES" sz="2400" b="1" dirty="0" smtClean="0"/>
              <a:t>More</a:t>
            </a:r>
            <a:r>
              <a:rPr lang="ca-ES" sz="2400" b="1" baseline="30000" dirty="0"/>
              <a:t>3</a:t>
            </a:r>
            <a:r>
              <a:rPr lang="ca-ES" sz="2400" b="1" dirty="0" smtClean="0"/>
              <a:t>,  </a:t>
            </a:r>
          </a:p>
          <a:p>
            <a:r>
              <a:rPr lang="ca-ES" sz="2000" dirty="0" smtClean="0"/>
              <a:t>(3) Servei Meteorològic de Catalunya, Barcelona, Spain</a:t>
            </a:r>
            <a:endParaRPr lang="ca-ES" sz="2000" dirty="0"/>
          </a:p>
          <a:p>
            <a:endParaRPr lang="ca-ES" sz="2000" dirty="0" smtClean="0"/>
          </a:p>
          <a:p>
            <a:r>
              <a:rPr lang="ca-ES" sz="2400" b="1" dirty="0" smtClean="0"/>
              <a:t>A. Tiesi</a:t>
            </a:r>
            <a:r>
              <a:rPr lang="ca-ES" sz="2400" b="1" baseline="30000" dirty="0" smtClean="0"/>
              <a:t>4</a:t>
            </a:r>
            <a:r>
              <a:rPr lang="ca-ES" sz="2400" b="1" dirty="0" smtClean="0"/>
              <a:t>,  P. Malguzzi</a:t>
            </a:r>
            <a:r>
              <a:rPr lang="ca-ES" sz="2400" b="1" baseline="30000" dirty="0"/>
              <a:t>4</a:t>
            </a:r>
            <a:r>
              <a:rPr lang="ca-ES" sz="2400" b="1" dirty="0" smtClean="0"/>
              <a:t>,  </a:t>
            </a:r>
          </a:p>
          <a:p>
            <a:r>
              <a:rPr lang="ca-ES" sz="2000" dirty="0" smtClean="0"/>
              <a:t>(4) CNR-ISAC, </a:t>
            </a:r>
            <a:r>
              <a:rPr lang="ca-ES" sz="2000" dirty="0" err="1" smtClean="0"/>
              <a:t>Bologna</a:t>
            </a:r>
            <a:r>
              <a:rPr lang="ca-ES" sz="2000" dirty="0" smtClean="0"/>
              <a:t>, </a:t>
            </a:r>
            <a:r>
              <a:rPr lang="ca-ES" sz="2000" dirty="0" err="1" smtClean="0"/>
              <a:t>Italy</a:t>
            </a:r>
            <a:endParaRPr lang="ca-ES" sz="2000" dirty="0"/>
          </a:p>
          <a:p>
            <a:endParaRPr lang="ca-ES" sz="2000" dirty="0" smtClean="0"/>
          </a:p>
          <a:p>
            <a:r>
              <a:rPr lang="ca-ES" sz="2400" b="1" dirty="0" smtClean="0"/>
              <a:t>J. Brooke</a:t>
            </a:r>
            <a:r>
              <a:rPr lang="ca-ES" sz="2400" b="1" baseline="30000" dirty="0"/>
              <a:t>5</a:t>
            </a:r>
            <a:r>
              <a:rPr lang="ca-ES" sz="2400" b="1" dirty="0" smtClean="0"/>
              <a:t> </a:t>
            </a:r>
            <a:r>
              <a:rPr lang="ca-ES" sz="2400" b="1" dirty="0" err="1"/>
              <a:t>and</a:t>
            </a:r>
            <a:r>
              <a:rPr lang="ca-ES" sz="2400" b="1" dirty="0"/>
              <a:t> Martin </a:t>
            </a:r>
            <a:r>
              <a:rPr lang="ca-ES" sz="2400" b="1" dirty="0" smtClean="0"/>
              <a:t>Best</a:t>
            </a:r>
            <a:r>
              <a:rPr lang="ca-ES" sz="2400" b="1" baseline="30000" dirty="0" smtClean="0"/>
              <a:t>5</a:t>
            </a:r>
          </a:p>
          <a:p>
            <a:r>
              <a:rPr lang="ca-ES" sz="2000" dirty="0"/>
              <a:t>(</a:t>
            </a:r>
            <a:r>
              <a:rPr lang="ca-ES" sz="2000" dirty="0" smtClean="0"/>
              <a:t>5) Met </a:t>
            </a:r>
            <a:r>
              <a:rPr lang="ca-ES" sz="2000" dirty="0"/>
              <a:t>Office, </a:t>
            </a:r>
            <a:r>
              <a:rPr lang="ca-ES" sz="2000" dirty="0" err="1"/>
              <a:t>Exeter</a:t>
            </a:r>
            <a:r>
              <a:rPr lang="ca-ES" sz="2000" dirty="0"/>
              <a:t>, UK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42" y="1708500"/>
            <a:ext cx="3227746" cy="2131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17" y="4645282"/>
            <a:ext cx="2966095" cy="207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88642" y="6414623"/>
            <a:ext cx="271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Validation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LST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728"/>
            <a:ext cx="5975680" cy="33192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7200" r="11924" b="17467"/>
          <a:stretch/>
        </p:blipFill>
        <p:spPr>
          <a:xfrm>
            <a:off x="-19124" y="425543"/>
            <a:ext cx="4014216" cy="2980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3161"/>
            <a:ext cx="3172735" cy="17623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66" y="1497377"/>
            <a:ext cx="3065949" cy="17030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66" y="2983378"/>
            <a:ext cx="3139334" cy="17437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4494662"/>
            <a:ext cx="3246120" cy="18031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-19124" y="-122843"/>
            <a:ext cx="604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Averaged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</a:t>
            </a:r>
            <a:r>
              <a:rPr lang="ca-E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regions</a:t>
            </a:r>
            <a:endParaRPr lang="ca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43747" y="1061611"/>
            <a:ext cx="2112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800" b="1" dirty="0" err="1" smtClean="0">
                <a:solidFill>
                  <a:srgbClr val="FF0000"/>
                </a:solidFill>
              </a:rPr>
              <a:t>Spatial</a:t>
            </a:r>
            <a:r>
              <a:rPr lang="ca-ES" sz="2800" b="1" dirty="0" smtClean="0">
                <a:solidFill>
                  <a:srgbClr val="FF0000"/>
                </a:solidFill>
              </a:rPr>
              <a:t> </a:t>
            </a:r>
            <a:r>
              <a:rPr lang="ca-ES" sz="2800" b="1" dirty="0" err="1" smtClean="0">
                <a:solidFill>
                  <a:srgbClr val="FF0000"/>
                </a:solidFill>
              </a:rPr>
              <a:t>resolution</a:t>
            </a:r>
            <a:endParaRPr lang="ca-ES" sz="2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a-ES" sz="2800" b="1" dirty="0" err="1" smtClean="0">
                <a:solidFill>
                  <a:srgbClr val="7030A0"/>
                </a:solidFill>
              </a:rPr>
              <a:t>Soil</a:t>
            </a:r>
            <a:r>
              <a:rPr lang="ca-ES" sz="2800" b="1" dirty="0" smtClean="0">
                <a:solidFill>
                  <a:srgbClr val="7030A0"/>
                </a:solidFill>
              </a:rPr>
              <a:t> </a:t>
            </a:r>
            <a:r>
              <a:rPr lang="ca-ES" sz="2800" b="1" dirty="0" err="1" smtClean="0">
                <a:solidFill>
                  <a:srgbClr val="7030A0"/>
                </a:solidFill>
              </a:rPr>
              <a:t>features</a:t>
            </a:r>
            <a:endParaRPr lang="ca-ES" sz="2800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879468" y="3161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rgbClr val="FF0000"/>
                </a:solidFill>
              </a:rPr>
              <a:t>MesoNH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02983" y="154990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rgbClr val="FF0000"/>
                </a:solidFill>
              </a:rPr>
              <a:t>Moloch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01517" y="3051183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FF0000"/>
                </a:solidFill>
              </a:rPr>
              <a:t>UM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401517" y="4586736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FF0000"/>
                </a:solidFill>
              </a:rPr>
              <a:t>WRF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123465" y="3624437"/>
            <a:ext cx="284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rgbClr val="FF0000"/>
                </a:solidFill>
              </a:rPr>
              <a:t>Observations</a:t>
            </a:r>
            <a:r>
              <a:rPr lang="ca-ES" sz="2400" b="1" dirty="0" smtClean="0">
                <a:solidFill>
                  <a:srgbClr val="FF0000"/>
                </a:solidFill>
              </a:rPr>
              <a:t> – MSG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/>
          <a:stretch/>
        </p:blipFill>
        <p:spPr>
          <a:xfrm>
            <a:off x="0" y="9143"/>
            <a:ext cx="4935128" cy="24587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/>
          <a:stretch/>
        </p:blipFill>
        <p:spPr>
          <a:xfrm>
            <a:off x="42360" y="2159669"/>
            <a:ext cx="4892767" cy="245019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6536"/>
          <a:stretch/>
        </p:blipFill>
        <p:spPr>
          <a:xfrm>
            <a:off x="5016969" y="4286506"/>
            <a:ext cx="4127031" cy="24738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52895" y="1778487"/>
            <a:ext cx="4248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models </a:t>
            </a:r>
          </a:p>
          <a:p>
            <a:pPr algn="ctr"/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 significant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SEB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ca-E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</a:t>
            </a:r>
            <a:endParaRPr lang="ca-E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86068" y="416434"/>
            <a:ext cx="4681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smtClean="0"/>
              <a:t>SEB </a:t>
            </a:r>
            <a:r>
              <a:rPr lang="ca-ES" sz="2800" b="1" dirty="0" err="1" smtClean="0"/>
              <a:t>terms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averaged</a:t>
            </a:r>
            <a:r>
              <a:rPr lang="ca-ES" sz="2800" b="1" dirty="0" smtClean="0"/>
              <a:t> </a:t>
            </a:r>
            <a:endParaRPr lang="ca-ES" sz="2800" b="1" dirty="0" smtClean="0"/>
          </a:p>
          <a:p>
            <a:pPr algn="ctr"/>
            <a:r>
              <a:rPr lang="ca-ES" sz="2800" b="1" dirty="0" smtClean="0"/>
              <a:t>for </a:t>
            </a:r>
            <a:r>
              <a:rPr lang="ca-ES" sz="2800" b="1" dirty="0" err="1" smtClean="0"/>
              <a:t>each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region</a:t>
            </a:r>
            <a:r>
              <a:rPr lang="ca-ES" sz="2800" b="1" dirty="0" smtClean="0"/>
              <a:t> (</a:t>
            </a:r>
            <a:r>
              <a:rPr lang="ca-ES" sz="2800" b="1" dirty="0" err="1" smtClean="0"/>
              <a:t>drip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irrigated</a:t>
            </a:r>
            <a:r>
              <a:rPr lang="ca-ES" sz="2800" b="1" dirty="0" smtClean="0"/>
              <a:t>)</a:t>
            </a:r>
            <a:endParaRPr lang="ca-ES" sz="28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6776913" y="9144"/>
            <a:ext cx="235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of SEB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/>
          <a:stretch/>
        </p:blipFill>
        <p:spPr>
          <a:xfrm>
            <a:off x="104054" y="4290878"/>
            <a:ext cx="4851221" cy="24695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15280" y="4259810"/>
            <a:ext cx="2901628" cy="18158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err="1" smtClean="0">
                <a:solidFill>
                  <a:schemeClr val="accent5">
                    <a:lumMod val="50000"/>
                  </a:schemeClr>
                </a:solidFill>
              </a:rPr>
              <a:t>Ground</a:t>
            </a:r>
            <a:r>
              <a:rPr lang="ca-ES" sz="2800" b="1" dirty="0" smtClean="0">
                <a:solidFill>
                  <a:schemeClr val="accent5">
                    <a:lumMod val="50000"/>
                  </a:schemeClr>
                </a:solidFill>
              </a:rPr>
              <a:t> Flux</a:t>
            </a:r>
          </a:p>
          <a:p>
            <a:pPr algn="ctr"/>
            <a:r>
              <a:rPr lang="ca-ES" sz="2800" b="1" dirty="0" smtClean="0">
                <a:solidFill>
                  <a:srgbClr val="00B0F0"/>
                </a:solidFill>
              </a:rPr>
              <a:t>Latent </a:t>
            </a:r>
            <a:r>
              <a:rPr lang="ca-ES" sz="2800" b="1" dirty="0" err="1" smtClean="0">
                <a:solidFill>
                  <a:srgbClr val="00B0F0"/>
                </a:solidFill>
              </a:rPr>
              <a:t>Heat</a:t>
            </a:r>
            <a:r>
              <a:rPr lang="ca-ES" sz="2800" b="1" dirty="0" smtClean="0">
                <a:solidFill>
                  <a:srgbClr val="00B0F0"/>
                </a:solidFill>
              </a:rPr>
              <a:t> Flux</a:t>
            </a:r>
          </a:p>
          <a:p>
            <a:pPr algn="ctr"/>
            <a:r>
              <a:rPr lang="ca-ES" sz="2800" b="1" dirty="0" smtClean="0">
                <a:solidFill>
                  <a:srgbClr val="FFC000"/>
                </a:solidFill>
              </a:rPr>
              <a:t>Sensible </a:t>
            </a:r>
            <a:r>
              <a:rPr lang="ca-ES" sz="2800" b="1" dirty="0" err="1" smtClean="0">
                <a:solidFill>
                  <a:srgbClr val="FFC000"/>
                </a:solidFill>
              </a:rPr>
              <a:t>Heat</a:t>
            </a:r>
            <a:r>
              <a:rPr lang="ca-ES" sz="2800" b="1" dirty="0" smtClean="0">
                <a:solidFill>
                  <a:srgbClr val="FFC000"/>
                </a:solidFill>
              </a:rPr>
              <a:t> Flux</a:t>
            </a:r>
          </a:p>
          <a:p>
            <a:pPr algn="ctr"/>
            <a:r>
              <a:rPr lang="ca-ES" sz="2800" b="1" dirty="0" smtClean="0">
                <a:solidFill>
                  <a:srgbClr val="C00000"/>
                </a:solidFill>
              </a:rPr>
              <a:t>Net </a:t>
            </a:r>
            <a:r>
              <a:rPr lang="ca-ES" sz="2800" b="1" dirty="0" err="1" smtClean="0">
                <a:solidFill>
                  <a:srgbClr val="C00000"/>
                </a:solidFill>
              </a:rPr>
              <a:t>Radiation</a:t>
            </a:r>
            <a:endParaRPr lang="ca-ES" sz="2800" b="1" dirty="0">
              <a:solidFill>
                <a:srgbClr val="C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28637" y="0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rgbClr val="FF0000"/>
                </a:solidFill>
              </a:rPr>
              <a:t>MesoNH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14075" y="2150526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rgbClr val="FF0000"/>
                </a:solidFill>
              </a:rPr>
              <a:t>Moloch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202863" y="4304052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FF0000"/>
                </a:solidFill>
              </a:rPr>
              <a:t>UM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48093" y="4333514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smtClean="0">
                <a:solidFill>
                  <a:srgbClr val="FF0000"/>
                </a:solidFill>
              </a:rPr>
              <a:t>WRF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38" r="2389"/>
          <a:stretch/>
        </p:blipFill>
        <p:spPr>
          <a:xfrm>
            <a:off x="0" y="856297"/>
            <a:ext cx="5385816" cy="49625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025" y="1158894"/>
            <a:ext cx="3867975" cy="412394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6340" y="45720"/>
            <a:ext cx="409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surface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cover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42666" y="5818822"/>
            <a:ext cx="860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ca-ES" sz="2800" b="1" dirty="0" smtClean="0">
                <a:solidFill>
                  <a:srgbClr val="FF9900"/>
                </a:solidFill>
              </a:rPr>
              <a:t>Models present </a:t>
            </a:r>
            <a:r>
              <a:rPr lang="ca-ES" sz="2800" b="1" dirty="0" err="1" smtClean="0">
                <a:solidFill>
                  <a:srgbClr val="FF9900"/>
                </a:solidFill>
              </a:rPr>
              <a:t>differences</a:t>
            </a:r>
            <a:r>
              <a:rPr lang="ca-ES" sz="2800" b="1" dirty="0" smtClean="0">
                <a:solidFill>
                  <a:srgbClr val="FF9900"/>
                </a:solidFill>
              </a:rPr>
              <a:t> in </a:t>
            </a:r>
            <a:r>
              <a:rPr lang="ca-ES" sz="2800" b="1" dirty="0" err="1" smtClean="0">
                <a:solidFill>
                  <a:srgbClr val="FF9900"/>
                </a:solidFill>
              </a:rPr>
              <a:t>the</a:t>
            </a:r>
            <a:r>
              <a:rPr lang="ca-ES" sz="2800" b="1" dirty="0" smtClean="0">
                <a:solidFill>
                  <a:srgbClr val="FF9900"/>
                </a:solidFill>
              </a:rPr>
              <a:t> </a:t>
            </a:r>
            <a:r>
              <a:rPr lang="ca-ES" sz="2800" b="1" dirty="0" err="1" smtClean="0">
                <a:solidFill>
                  <a:srgbClr val="FF9900"/>
                </a:solidFill>
              </a:rPr>
              <a:t>surface</a:t>
            </a:r>
            <a:r>
              <a:rPr lang="ca-ES" sz="2800" b="1" dirty="0" smtClean="0">
                <a:solidFill>
                  <a:srgbClr val="FF9900"/>
                </a:solidFill>
              </a:rPr>
              <a:t> </a:t>
            </a:r>
            <a:r>
              <a:rPr lang="ca-ES" sz="2800" b="1" dirty="0" err="1" smtClean="0">
                <a:solidFill>
                  <a:srgbClr val="FF9900"/>
                </a:solidFill>
              </a:rPr>
              <a:t>parameters</a:t>
            </a:r>
            <a:r>
              <a:rPr lang="ca-ES" sz="2800" b="1" dirty="0" smtClean="0">
                <a:solidFill>
                  <a:srgbClr val="FF9900"/>
                </a:solidFill>
              </a:rPr>
              <a:t> (LAI, </a:t>
            </a:r>
            <a:r>
              <a:rPr lang="ca-ES" sz="2800" b="1" dirty="0" err="1" smtClean="0">
                <a:solidFill>
                  <a:srgbClr val="FF9900"/>
                </a:solidFill>
              </a:rPr>
              <a:t>fveg</a:t>
            </a:r>
            <a:r>
              <a:rPr lang="ca-ES" sz="2800" b="1" dirty="0" smtClean="0">
                <a:solidFill>
                  <a:srgbClr val="FF9900"/>
                </a:solidFill>
              </a:rPr>
              <a:t>, albedo, ...)</a:t>
            </a:r>
          </a:p>
        </p:txBody>
      </p:sp>
    </p:spTree>
    <p:extLst>
      <p:ext uri="{BB962C8B-B14F-4D97-AF65-F5344CB8AC3E}">
        <p14:creationId xmlns:p14="http://schemas.microsoft.com/office/powerpoint/2010/main" val="24834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744" y="137160"/>
            <a:ext cx="89062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Summary</a:t>
            </a:r>
            <a:endParaRPr lang="en-GB" b="1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The case 16-18 July 2016 is taken </a:t>
            </a:r>
            <a:r>
              <a:rPr lang="en-GB" sz="2800" dirty="0" smtClean="0"/>
              <a:t>for the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mesoscale </a:t>
            </a:r>
            <a:r>
              <a:rPr lang="en-GB" sz="2800" dirty="0" err="1" smtClean="0"/>
              <a:t>intercomparison</a:t>
            </a:r>
            <a:r>
              <a:rPr lang="en-GB" sz="28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7030A0"/>
                </a:solidFill>
              </a:rPr>
              <a:t>Locally-generated circulations </a:t>
            </a:r>
            <a:endParaRPr lang="en-GB" sz="2800" b="1" dirty="0" smtClean="0">
              <a:solidFill>
                <a:srgbClr val="7030A0"/>
              </a:solidFill>
            </a:endParaRPr>
          </a:p>
          <a:p>
            <a:r>
              <a:rPr lang="en-GB" sz="2800" b="1" dirty="0" smtClean="0"/>
              <a:t>   </a:t>
            </a:r>
            <a:r>
              <a:rPr lang="en-GB" sz="2800" dirty="0" smtClean="0"/>
              <a:t>(</a:t>
            </a:r>
            <a:r>
              <a:rPr lang="en-GB" sz="2800" dirty="0" smtClean="0"/>
              <a:t>interaction between local, basin, mesoscale</a:t>
            </a:r>
            <a:r>
              <a:rPr lang="en-GB" sz="2800" dirty="0" smtClean="0"/>
              <a:t>)</a:t>
            </a:r>
          </a:p>
          <a:p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</a:rPr>
              <a:t>Results</a:t>
            </a:r>
            <a:r>
              <a:rPr lang="en-GB" sz="2800" dirty="0" smtClean="0">
                <a:solidFill>
                  <a:srgbClr val="00B050"/>
                </a:solidFill>
              </a:rPr>
              <a:t> (</a:t>
            </a:r>
            <a:r>
              <a:rPr lang="en-GB" sz="2800" b="1" dirty="0" smtClean="0">
                <a:solidFill>
                  <a:srgbClr val="00B050"/>
                </a:solidFill>
              </a:rPr>
              <a:t>known features</a:t>
            </a:r>
            <a:r>
              <a:rPr lang="en-GB" sz="2800" dirty="0" smtClean="0">
                <a:solidFill>
                  <a:srgbClr val="00B050"/>
                </a:solidFill>
              </a:rPr>
              <a:t>):</a:t>
            </a:r>
            <a:r>
              <a:rPr lang="en-GB" sz="2800" dirty="0" smtClean="0"/>
              <a:t> models are able to reproduce the general patterns of the region </a:t>
            </a:r>
            <a:r>
              <a:rPr lang="en-GB" sz="2800" b="1" u="sng" dirty="0" smtClean="0">
                <a:solidFill>
                  <a:srgbClr val="00B050"/>
                </a:solidFill>
              </a:rPr>
              <a:t>BUT</a:t>
            </a:r>
            <a:r>
              <a:rPr lang="en-GB" sz="2800" dirty="0" smtClean="0">
                <a:solidFill>
                  <a:srgbClr val="00B050"/>
                </a:solidFill>
              </a:rPr>
              <a:t>:</a:t>
            </a:r>
            <a:endParaRPr lang="en-GB" sz="28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B050"/>
                </a:solidFill>
              </a:rPr>
              <a:t>Models tend to overestimate </a:t>
            </a:r>
            <a:r>
              <a:rPr lang="en-GB" sz="2800" b="1" dirty="0" smtClean="0">
                <a:solidFill>
                  <a:srgbClr val="00B050"/>
                </a:solidFill>
              </a:rPr>
              <a:t>wind speed </a:t>
            </a:r>
            <a:r>
              <a:rPr lang="en-GB" sz="2800" dirty="0" smtClean="0"/>
              <a:t>(daytime)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B050"/>
                </a:solidFill>
              </a:rPr>
              <a:t>Difficulties in reproducing nocturnal </a:t>
            </a:r>
            <a:r>
              <a:rPr lang="en-GB" sz="2800" b="1" dirty="0" smtClean="0">
                <a:solidFill>
                  <a:srgbClr val="00B050"/>
                </a:solidFill>
              </a:rPr>
              <a:t>nearly </a:t>
            </a:r>
            <a:r>
              <a:rPr lang="en-GB" sz="2800" b="1" dirty="0" smtClean="0">
                <a:solidFill>
                  <a:srgbClr val="00B050"/>
                </a:solidFill>
              </a:rPr>
              <a:t>calm conditions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B050"/>
                </a:solidFill>
              </a:rPr>
              <a:t>Temperatures </a:t>
            </a:r>
            <a:r>
              <a:rPr lang="en-GB" sz="2800" b="1" dirty="0" smtClean="0">
                <a:solidFill>
                  <a:srgbClr val="00B050"/>
                </a:solidFill>
              </a:rPr>
              <a:t>are overestimated </a:t>
            </a:r>
            <a:r>
              <a:rPr lang="en-GB" sz="2800" dirty="0" smtClean="0"/>
              <a:t>(specially during night-time)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334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592" y="-27432"/>
            <a:ext cx="890625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Summary</a:t>
            </a:r>
            <a:endParaRPr lang="en-GB" b="1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</a:t>
            </a:r>
            <a:r>
              <a:rPr lang="en-GB" sz="2800" dirty="0" smtClean="0"/>
              <a:t>odels </a:t>
            </a:r>
            <a:r>
              <a:rPr lang="en-GB" sz="2800" dirty="0" smtClean="0"/>
              <a:t>are not able to reproduce the </a:t>
            </a:r>
            <a:r>
              <a:rPr lang="en-GB" sz="2800" dirty="0" smtClean="0"/>
              <a:t>heterogeneities:</a:t>
            </a:r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FF0000"/>
                </a:solidFill>
              </a:rPr>
              <a:t>Surface model </a:t>
            </a:r>
            <a:r>
              <a:rPr lang="en-GB" sz="2800" dirty="0" smtClean="0"/>
              <a:t>(processes included, irrigation)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FF0000"/>
                </a:solidFill>
              </a:rPr>
              <a:t>Surface parameters &amp; </a:t>
            </a:r>
            <a:r>
              <a:rPr lang="en-GB" sz="2800" b="1" dirty="0" err="1" smtClean="0">
                <a:solidFill>
                  <a:srgbClr val="FF0000"/>
                </a:solidFill>
              </a:rPr>
              <a:t>initialitation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   </a:t>
            </a:r>
            <a:r>
              <a:rPr lang="en-GB" sz="2800" dirty="0" smtClean="0"/>
              <a:t>(irrigated, </a:t>
            </a:r>
            <a:r>
              <a:rPr lang="en-GB" sz="2800" dirty="0" err="1" smtClean="0"/>
              <a:t>rainfed</a:t>
            </a:r>
            <a:r>
              <a:rPr lang="en-GB" sz="2800" dirty="0" smtClean="0"/>
              <a:t>,… zones)</a:t>
            </a:r>
            <a:endParaRPr lang="en-GB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FF0000"/>
                </a:solidFill>
              </a:rPr>
              <a:t>Parameterizations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(turbulence, </a:t>
            </a:r>
            <a:r>
              <a:rPr lang="en-GB" sz="2800" dirty="0" smtClean="0"/>
              <a:t>advection, radiation)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err="1" smtClean="0">
                <a:solidFill>
                  <a:srgbClr val="00B0F0"/>
                </a:solidFill>
              </a:rPr>
              <a:t>Sensitivity</a:t>
            </a:r>
            <a:r>
              <a:rPr lang="ca-ES" sz="2800" b="1" dirty="0" smtClean="0">
                <a:solidFill>
                  <a:srgbClr val="00B0F0"/>
                </a:solidFill>
              </a:rPr>
              <a:t> </a:t>
            </a:r>
            <a:r>
              <a:rPr lang="ca-ES" sz="2800" b="1" dirty="0" smtClean="0">
                <a:solidFill>
                  <a:srgbClr val="00B0F0"/>
                </a:solidFill>
              </a:rPr>
              <a:t>tests (</a:t>
            </a:r>
            <a:r>
              <a:rPr lang="ca-ES" sz="2800" b="1" dirty="0" err="1" smtClean="0">
                <a:solidFill>
                  <a:srgbClr val="00B0F0"/>
                </a:solidFill>
              </a:rPr>
              <a:t>work</a:t>
            </a:r>
            <a:r>
              <a:rPr lang="ca-ES" sz="2800" b="1" dirty="0" smtClean="0">
                <a:solidFill>
                  <a:srgbClr val="00B0F0"/>
                </a:solidFill>
              </a:rPr>
              <a:t> in </a:t>
            </a:r>
            <a:r>
              <a:rPr lang="ca-ES" sz="2800" b="1" dirty="0" err="1" smtClean="0">
                <a:solidFill>
                  <a:srgbClr val="00B0F0"/>
                </a:solidFill>
              </a:rPr>
              <a:t>progress</a:t>
            </a:r>
            <a:r>
              <a:rPr lang="ca-ES" sz="2800" b="1" dirty="0" smtClean="0">
                <a:solidFill>
                  <a:srgbClr val="00B0F0"/>
                </a:solidFill>
              </a:rPr>
              <a:t>)</a:t>
            </a:r>
            <a:endParaRPr lang="ca-ES" sz="2800" b="1" dirty="0" smtClean="0">
              <a:solidFill>
                <a:srgbClr val="00B0F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2800" b="1" dirty="0" err="1" smtClean="0"/>
              <a:t>Initial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and</a:t>
            </a:r>
            <a:r>
              <a:rPr lang="ca-ES" sz="2800" b="1" dirty="0" smtClean="0"/>
              <a:t> lateral </a:t>
            </a:r>
            <a:r>
              <a:rPr lang="ca-ES" sz="2800" b="1" dirty="0" smtClean="0"/>
              <a:t>BC </a:t>
            </a:r>
            <a:r>
              <a:rPr lang="ca-ES" sz="2800" dirty="0" smtClean="0"/>
              <a:t>(GFS, NCEP)</a:t>
            </a:r>
            <a:endParaRPr lang="ca-E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2800" b="1" dirty="0" smtClean="0"/>
              <a:t>Surface </a:t>
            </a:r>
            <a:r>
              <a:rPr lang="ca-ES" sz="2800" b="1" dirty="0" err="1" smtClean="0"/>
              <a:t>features</a:t>
            </a:r>
            <a:r>
              <a:rPr lang="ca-ES" sz="2800" b="1" dirty="0" smtClean="0"/>
              <a:t> </a:t>
            </a:r>
            <a:endParaRPr lang="ca-ES" sz="2800" b="1" dirty="0" smtClean="0"/>
          </a:p>
          <a:p>
            <a:r>
              <a:rPr lang="ca-ES" sz="2800" dirty="0"/>
              <a:t> </a:t>
            </a:r>
            <a:r>
              <a:rPr lang="ca-ES" sz="2800" dirty="0" smtClean="0"/>
              <a:t>  </a:t>
            </a:r>
            <a:r>
              <a:rPr lang="ca-ES" sz="2800" dirty="0" smtClean="0"/>
              <a:t>(</a:t>
            </a:r>
            <a:r>
              <a:rPr lang="ca-ES" sz="2800" dirty="0" err="1" smtClean="0"/>
              <a:t>soil</a:t>
            </a:r>
            <a:r>
              <a:rPr lang="ca-ES" sz="2800" dirty="0" smtClean="0"/>
              <a:t> </a:t>
            </a:r>
            <a:r>
              <a:rPr lang="ca-ES" sz="2800" dirty="0" err="1" smtClean="0"/>
              <a:t>moisture</a:t>
            </a:r>
            <a:r>
              <a:rPr lang="ca-ES" sz="2800" dirty="0" smtClean="0"/>
              <a:t>, </a:t>
            </a:r>
            <a:r>
              <a:rPr lang="ca-ES" sz="2800" dirty="0" err="1" smtClean="0"/>
              <a:t>vegetation</a:t>
            </a:r>
            <a:r>
              <a:rPr lang="ca-ES" sz="2800" dirty="0" smtClean="0"/>
              <a:t>, </a:t>
            </a:r>
            <a:r>
              <a:rPr lang="ca-ES" sz="2800" dirty="0" err="1"/>
              <a:t>s</a:t>
            </a:r>
            <a:r>
              <a:rPr lang="ca-ES" sz="2800" dirty="0" err="1" smtClean="0"/>
              <a:t>urface</a:t>
            </a:r>
            <a:r>
              <a:rPr lang="ca-ES" sz="2800" dirty="0" smtClean="0"/>
              <a:t> model</a:t>
            </a:r>
            <a:r>
              <a:rPr lang="ca-ES" sz="2800" dirty="0" smtClean="0"/>
              <a:t>...)</a:t>
            </a:r>
            <a:endParaRPr lang="ca-ES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sz="2800" b="1" dirty="0" err="1" smtClean="0"/>
              <a:t>Spatial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resolution</a:t>
            </a:r>
            <a:endParaRPr lang="ca-ES" sz="28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</a:rPr>
              <a:t>After testing models + LIAISE campaign</a:t>
            </a:r>
            <a:r>
              <a:rPr lang="en-GB" sz="2800" b="1" dirty="0" smtClean="0"/>
              <a:t>:</a:t>
            </a:r>
            <a:r>
              <a:rPr lang="en-GB" sz="2800" dirty="0" smtClean="0"/>
              <a:t> possible future GEWEX </a:t>
            </a:r>
            <a:r>
              <a:rPr lang="en-GB" sz="2800" dirty="0" err="1" smtClean="0"/>
              <a:t>intercomparison</a:t>
            </a: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071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28" y="5716999"/>
            <a:ext cx="5452872" cy="1141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98" y="5716998"/>
            <a:ext cx="1338030" cy="11410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2608" y="1901952"/>
            <a:ext cx="838504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</a:rPr>
              <a:t>session 3. </a:t>
            </a:r>
            <a:r>
              <a:rPr lang="en-US" sz="2400" i="1" dirty="0" smtClean="0">
                <a:solidFill>
                  <a:srgbClr val="0070C0"/>
                </a:solidFill>
              </a:rPr>
              <a:t>Remote and in situ measurements (</a:t>
            </a:r>
            <a:r>
              <a:rPr lang="en-US" sz="2400" i="1" u="sng" dirty="0" smtClean="0">
                <a:solidFill>
                  <a:srgbClr val="0070C0"/>
                </a:solidFill>
              </a:rPr>
              <a:t>27</a:t>
            </a:r>
            <a:r>
              <a:rPr lang="en-US" sz="2400" i="1" u="sng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i="1" u="sng" dirty="0" smtClean="0">
                <a:solidFill>
                  <a:srgbClr val="0070C0"/>
                </a:solidFill>
              </a:rPr>
              <a:t> May 2021</a:t>
            </a:r>
            <a:r>
              <a:rPr lang="en-US" sz="2400" i="1" dirty="0" smtClean="0">
                <a:solidFill>
                  <a:srgbClr val="0070C0"/>
                </a:solidFill>
              </a:rPr>
              <a:t>)</a:t>
            </a:r>
          </a:p>
          <a:p>
            <a:endParaRPr lang="en-US" i="1" dirty="0" smtClean="0"/>
          </a:p>
          <a:p>
            <a:r>
              <a:rPr lang="en-US" sz="2000" b="1" dirty="0" smtClean="0"/>
              <a:t>3P4</a:t>
            </a:r>
            <a:r>
              <a:rPr lang="en-US" sz="2000" b="1" dirty="0"/>
              <a:t>: </a:t>
            </a:r>
            <a:r>
              <a:rPr lang="en-US" sz="2000" dirty="0"/>
              <a:t>Surface thermal heterogeneities in the eastern Ebro basin and their impact on regional </a:t>
            </a:r>
            <a:r>
              <a:rPr lang="en-US" sz="2000" dirty="0" smtClean="0"/>
              <a:t>circulations, </a:t>
            </a:r>
            <a:r>
              <a:rPr lang="en-US" sz="2000" dirty="0" smtClean="0">
                <a:solidFill>
                  <a:srgbClr val="0070C0"/>
                </a:solidFill>
              </a:rPr>
              <a:t>Torres et al.</a:t>
            </a:r>
          </a:p>
          <a:p>
            <a:endParaRPr lang="en-US" sz="2000" dirty="0" smtClean="0"/>
          </a:p>
          <a:p>
            <a:r>
              <a:rPr lang="en-US" sz="2000" b="1" dirty="0" smtClean="0"/>
              <a:t>14h30: </a:t>
            </a:r>
            <a:r>
              <a:rPr lang="en-US" sz="2000" dirty="0" smtClean="0"/>
              <a:t>Land </a:t>
            </a:r>
            <a:r>
              <a:rPr lang="en-US" sz="2000" dirty="0"/>
              <a:t>surface Interactions with the Atmosphere over the Iberian Semi-arid Environment (LIAISE) Project: Field Campaign </a:t>
            </a:r>
            <a:r>
              <a:rPr lang="en-US" sz="2000" dirty="0" smtClean="0"/>
              <a:t>Update,</a:t>
            </a:r>
            <a:r>
              <a:rPr lang="en-US" sz="2000" dirty="0" smtClean="0">
                <a:solidFill>
                  <a:srgbClr val="0070C0"/>
                </a:solidFill>
              </a:rPr>
              <a:t> A. </a:t>
            </a:r>
            <a:r>
              <a:rPr lang="en-US" sz="2000" dirty="0">
                <a:solidFill>
                  <a:srgbClr val="0070C0"/>
                </a:solidFill>
              </a:rPr>
              <a:t>Boone et al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endParaRPr lang="ca-ES" sz="2000" dirty="0"/>
          </a:p>
          <a:p>
            <a:r>
              <a:rPr lang="en-US" sz="2000" b="1" dirty="0" smtClean="0"/>
              <a:t>14h45: </a:t>
            </a:r>
            <a:r>
              <a:rPr lang="en-US" sz="2000" dirty="0" smtClean="0"/>
              <a:t>An </a:t>
            </a:r>
            <a:r>
              <a:rPr lang="en-US" sz="2000" dirty="0"/>
              <a:t>overview of the Analysis of Precipitation Processes in the Eastern Ebro </a:t>
            </a:r>
            <a:r>
              <a:rPr lang="en-US" sz="2000" dirty="0" err="1"/>
              <a:t>Subbasin</a:t>
            </a:r>
            <a:r>
              <a:rPr lang="en-US" sz="2000" dirty="0"/>
              <a:t> (WISE-</a:t>
            </a:r>
            <a:r>
              <a:rPr lang="en-US" sz="2000" dirty="0" err="1"/>
              <a:t>PreP</a:t>
            </a:r>
            <a:r>
              <a:rPr lang="en-US" sz="2000" dirty="0"/>
              <a:t>) </a:t>
            </a:r>
            <a:r>
              <a:rPr lang="en-US" sz="2000" dirty="0" smtClean="0"/>
              <a:t>Project, </a:t>
            </a:r>
            <a:r>
              <a:rPr lang="en-US" sz="2000" dirty="0" smtClean="0">
                <a:solidFill>
                  <a:srgbClr val="0070C0"/>
                </a:solidFill>
              </a:rPr>
              <a:t>Joan </a:t>
            </a:r>
            <a:r>
              <a:rPr lang="en-US" sz="2000" dirty="0" err="1">
                <a:solidFill>
                  <a:srgbClr val="0070C0"/>
                </a:solidFill>
              </a:rPr>
              <a:t>Bech</a:t>
            </a:r>
            <a:r>
              <a:rPr lang="en-US" sz="2000" dirty="0">
                <a:solidFill>
                  <a:srgbClr val="0070C0"/>
                </a:solidFill>
              </a:rPr>
              <a:t> et al.</a:t>
            </a:r>
            <a:endParaRPr lang="ca-ES" sz="2800" dirty="0">
              <a:solidFill>
                <a:srgbClr val="0070C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60233" y="365760"/>
            <a:ext cx="1929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000" b="1" dirty="0" smtClean="0"/>
              <a:t>THANKS</a:t>
            </a:r>
            <a:endParaRPr lang="ca-ES" sz="4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" y="5642643"/>
            <a:ext cx="1862286" cy="12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6618"/>
          <a:stretch/>
        </p:blipFill>
        <p:spPr>
          <a:xfrm>
            <a:off x="0" y="0"/>
            <a:ext cx="5413248" cy="30245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16548" y="68614"/>
            <a:ext cx="395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b="1" dirty="0" err="1" smtClean="0"/>
              <a:t>Eastern</a:t>
            </a:r>
            <a:r>
              <a:rPr lang="ca-ES" sz="3200" b="1" dirty="0" smtClean="0"/>
              <a:t> Ebro </a:t>
            </a:r>
            <a:r>
              <a:rPr lang="ca-ES" sz="3200" b="1" dirty="0" err="1" smtClean="0"/>
              <a:t>Subbasin</a:t>
            </a:r>
            <a:endParaRPr lang="ca-ES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3600" r="3100" b="16133"/>
          <a:stretch/>
        </p:blipFill>
        <p:spPr>
          <a:xfrm>
            <a:off x="0" y="3081746"/>
            <a:ext cx="5513832" cy="37762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" t="2933" b="15467"/>
          <a:stretch/>
        </p:blipFill>
        <p:spPr>
          <a:xfrm>
            <a:off x="5513832" y="4396419"/>
            <a:ext cx="3621024" cy="244329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952132" y="616813"/>
            <a:ext cx="25712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rgbClr val="FF0000"/>
                </a:solidFill>
              </a:rPr>
              <a:t>Complex </a:t>
            </a:r>
            <a:r>
              <a:rPr lang="ca-ES" sz="2800" b="1" dirty="0" err="1" smtClean="0">
                <a:solidFill>
                  <a:srgbClr val="FF0000"/>
                </a:solidFill>
              </a:rPr>
              <a:t>terrain</a:t>
            </a:r>
            <a:endParaRPr lang="ca-ES" sz="2800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sz="2800" dirty="0" err="1" smtClean="0">
                <a:solidFill>
                  <a:srgbClr val="FF0000"/>
                </a:solidFill>
              </a:rPr>
              <a:t>Topography</a:t>
            </a:r>
            <a:endParaRPr lang="ca-ES" sz="2800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sz="2800" dirty="0" err="1" smtClean="0">
                <a:solidFill>
                  <a:srgbClr val="FF0000"/>
                </a:solidFill>
              </a:rPr>
              <a:t>Soil</a:t>
            </a:r>
            <a:r>
              <a:rPr lang="ca-ES" sz="2800" dirty="0" smtClean="0">
                <a:solidFill>
                  <a:srgbClr val="FF0000"/>
                </a:solidFill>
              </a:rPr>
              <a:t> uses</a:t>
            </a:r>
            <a:endParaRPr lang="ca-ES" sz="2800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89004" y="2523365"/>
            <a:ext cx="38124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err="1" smtClean="0">
                <a:solidFill>
                  <a:srgbClr val="00B050"/>
                </a:solidFill>
              </a:rPr>
              <a:t>Heterogeneities</a:t>
            </a:r>
            <a:r>
              <a:rPr lang="ca-ES" sz="28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ca-ES" sz="2800" dirty="0" smtClean="0">
                <a:solidFill>
                  <a:srgbClr val="00B050"/>
                </a:solidFill>
              </a:rPr>
              <a:t>(</a:t>
            </a:r>
            <a:r>
              <a:rPr lang="ca-ES" sz="2800" dirty="0" err="1" smtClean="0">
                <a:solidFill>
                  <a:srgbClr val="00B050"/>
                </a:solidFill>
              </a:rPr>
              <a:t>circulations</a:t>
            </a:r>
            <a:r>
              <a:rPr lang="ca-ES" sz="2800" dirty="0" smtClean="0">
                <a:solidFill>
                  <a:srgbClr val="00B050"/>
                </a:solidFill>
              </a:rPr>
              <a:t>)</a:t>
            </a:r>
          </a:p>
          <a:p>
            <a:pPr algn="ctr"/>
            <a:r>
              <a:rPr lang="ca-ES" sz="2800" dirty="0" smtClean="0">
                <a:solidFill>
                  <a:srgbClr val="00B050"/>
                </a:solidFill>
              </a:rPr>
              <a:t>Local, basin, meso-</a:t>
            </a:r>
            <a:r>
              <a:rPr lang="ca-ES" sz="2800" dirty="0" err="1" smtClean="0">
                <a:solidFill>
                  <a:srgbClr val="00B050"/>
                </a:solidFill>
              </a:rPr>
              <a:t>synop</a:t>
            </a:r>
            <a:endParaRPr lang="ca-ES" sz="2800" dirty="0" smtClean="0">
              <a:solidFill>
                <a:srgbClr val="00B050"/>
              </a:solidFill>
            </a:endParaRPr>
          </a:p>
          <a:p>
            <a:pPr algn="ctr"/>
            <a:r>
              <a:rPr lang="ca-ES" sz="2400" i="1" dirty="0" smtClean="0">
                <a:solidFill>
                  <a:schemeClr val="accent6">
                    <a:lumMod val="50000"/>
                  </a:schemeClr>
                </a:solidFill>
              </a:rPr>
              <a:t>(Grau et al., 2021, JAMC)</a:t>
            </a:r>
            <a:endParaRPr lang="ca-ES" sz="2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046102" y="4282075"/>
            <a:ext cx="2298258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a-ES" b="1" dirty="0" smtClean="0"/>
              <a:t>LAI-MODIS (</a:t>
            </a:r>
            <a:r>
              <a:rPr lang="ca-ES" b="1" dirty="0" err="1"/>
              <a:t>J</a:t>
            </a:r>
            <a:r>
              <a:rPr lang="ca-ES" b="1" dirty="0" err="1" smtClean="0"/>
              <a:t>uly</a:t>
            </a:r>
            <a:r>
              <a:rPr lang="ca-ES" b="1" dirty="0" smtClean="0"/>
              <a:t> 2016)</a:t>
            </a:r>
            <a:endParaRPr lang="ca-ES" b="1" dirty="0"/>
          </a:p>
        </p:txBody>
      </p:sp>
      <p:sp>
        <p:nvSpPr>
          <p:cNvPr id="9" name="Flecha abajo 8"/>
          <p:cNvSpPr/>
          <p:nvPr/>
        </p:nvSpPr>
        <p:spPr>
          <a:xfrm>
            <a:off x="9436608" y="2001808"/>
            <a:ext cx="45720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cha abajo 9"/>
          <p:cNvSpPr/>
          <p:nvPr/>
        </p:nvSpPr>
        <p:spPr>
          <a:xfrm>
            <a:off x="7115621" y="2058980"/>
            <a:ext cx="384048" cy="557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80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3366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err="1" smtClean="0"/>
              <a:t>The</a:t>
            </a:r>
            <a:r>
              <a:rPr lang="ca-ES" sz="2800" b="1" dirty="0" smtClean="0"/>
              <a:t> 1st </a:t>
            </a:r>
            <a:r>
              <a:rPr lang="ca-ES" sz="2800" b="1" dirty="0" err="1" smtClean="0"/>
              <a:t>mesoscale</a:t>
            </a:r>
            <a:r>
              <a:rPr lang="ca-ES" sz="2800" b="1" dirty="0" smtClean="0"/>
              <a:t> </a:t>
            </a:r>
          </a:p>
          <a:p>
            <a:r>
              <a:rPr lang="ca-ES" sz="2800" b="1" dirty="0" err="1" smtClean="0"/>
              <a:t>intercomparison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case</a:t>
            </a:r>
            <a:endParaRPr lang="ca-ES" sz="28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306" y="0"/>
            <a:ext cx="4183694" cy="30540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92003" y="0"/>
            <a:ext cx="27615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17th </a:t>
            </a:r>
            <a:r>
              <a:rPr lang="ca-ES" b="1" dirty="0" err="1" smtClean="0">
                <a:solidFill>
                  <a:srgbClr val="FF0000"/>
                </a:solidFill>
              </a:rPr>
              <a:t>July</a:t>
            </a:r>
            <a:r>
              <a:rPr lang="ca-ES" b="1" dirty="0" smtClean="0">
                <a:solidFill>
                  <a:srgbClr val="FF0000"/>
                </a:solidFill>
              </a:rPr>
              <a:t> 2016 </a:t>
            </a:r>
            <a:r>
              <a:rPr lang="ca-ES" b="1" dirty="0" err="1" smtClean="0">
                <a:solidFill>
                  <a:srgbClr val="FF0000"/>
                </a:solidFill>
              </a:rPr>
              <a:t>at</a:t>
            </a:r>
            <a:r>
              <a:rPr lang="ca-ES" b="1" dirty="0" smtClean="0">
                <a:solidFill>
                  <a:srgbClr val="FF0000"/>
                </a:solidFill>
              </a:rPr>
              <a:t> 1200 UTC</a:t>
            </a:r>
            <a:endParaRPr lang="ca-ES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46" b="15250"/>
          <a:stretch/>
        </p:blipFill>
        <p:spPr>
          <a:xfrm>
            <a:off x="0" y="1025025"/>
            <a:ext cx="4325112" cy="29739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794" b="14682"/>
          <a:stretch/>
        </p:blipFill>
        <p:spPr>
          <a:xfrm>
            <a:off x="3030" y="3943096"/>
            <a:ext cx="4322082" cy="300122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-67093" y="1025025"/>
            <a:ext cx="27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</a:t>
            </a:r>
            <a:r>
              <a:rPr lang="ca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</a:t>
            </a:r>
            <a:r>
              <a:rPr lang="ca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1110 UTC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635" y="3943096"/>
            <a:ext cx="276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17th </a:t>
            </a:r>
            <a:r>
              <a:rPr lang="ca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</a:t>
            </a:r>
            <a:r>
              <a:rPr lang="ca-E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ca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1250 UTC</a:t>
            </a:r>
            <a:endParaRPr lang="ca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935914" y="360170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35913" y="6519777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MODIS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946" y="3089861"/>
            <a:ext cx="4813554" cy="3799248"/>
          </a:xfrm>
          <a:prstGeom prst="rect">
            <a:avLst/>
          </a:prstGeom>
        </p:spPr>
      </p:pic>
      <p:sp>
        <p:nvSpPr>
          <p:cNvPr id="13" name="Estrella de 5 puntas 12"/>
          <p:cNvSpPr/>
          <p:nvPr/>
        </p:nvSpPr>
        <p:spPr>
          <a:xfrm>
            <a:off x="1499616" y="5138928"/>
            <a:ext cx="265176" cy="23774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4782275" y="3163824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2m-wind </a:t>
            </a:r>
            <a:r>
              <a:rPr lang="ca-ES" b="1" dirty="0" err="1" smtClean="0"/>
              <a:t>speed</a:t>
            </a:r>
            <a:endParaRPr lang="ca-E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010363" y="3101602"/>
            <a:ext cx="194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2m-wind </a:t>
            </a:r>
            <a:r>
              <a:rPr lang="ca-ES" b="1" dirty="0" err="1" smtClean="0"/>
              <a:t>direction</a:t>
            </a:r>
            <a:endParaRPr lang="ca-E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774577" y="5007340"/>
            <a:ext cx="176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2m-temperature</a:t>
            </a:r>
            <a:endParaRPr lang="ca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880266" y="6210726"/>
            <a:ext cx="219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2m-relative </a:t>
            </a:r>
            <a:r>
              <a:rPr lang="ca-ES" b="1" dirty="0" err="1" smtClean="0"/>
              <a:t>humidity</a:t>
            </a:r>
            <a:endParaRPr lang="ca-ES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168939" y="4698289"/>
            <a:ext cx="126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El Poal (V8)</a:t>
            </a:r>
            <a:endParaRPr lang="ca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4140936"/>
            <a:ext cx="879413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/>
              <a:t>Model </a:t>
            </a:r>
            <a:r>
              <a:rPr lang="ca-ES" sz="3600" b="1" dirty="0" err="1" smtClean="0"/>
              <a:t>setup</a:t>
            </a:r>
            <a:endParaRPr lang="ca-ES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/>
              <a:t>36h </a:t>
            </a:r>
            <a:r>
              <a:rPr lang="ca-ES" sz="2800" b="1" dirty="0" err="1" smtClean="0"/>
              <a:t>run</a:t>
            </a:r>
            <a:r>
              <a:rPr lang="ca-ES" sz="2800" b="1" dirty="0" smtClean="0"/>
              <a:t> </a:t>
            </a:r>
            <a:r>
              <a:rPr lang="ca-ES" sz="2800" dirty="0" smtClean="0"/>
              <a:t>(</a:t>
            </a:r>
            <a:r>
              <a:rPr lang="ca-ES" sz="2800" dirty="0" err="1" smtClean="0"/>
              <a:t>from</a:t>
            </a:r>
            <a:r>
              <a:rPr lang="ca-ES" sz="2800" dirty="0" smtClean="0"/>
              <a:t> 16 </a:t>
            </a:r>
            <a:r>
              <a:rPr lang="ca-ES" sz="2800" dirty="0" err="1" smtClean="0"/>
              <a:t>July</a:t>
            </a:r>
            <a:r>
              <a:rPr lang="ca-ES" sz="2800" dirty="0" smtClean="0"/>
              <a:t> </a:t>
            </a:r>
            <a:r>
              <a:rPr lang="ca-ES" sz="2800" dirty="0" err="1" smtClean="0"/>
              <a:t>at</a:t>
            </a:r>
            <a:r>
              <a:rPr lang="ca-ES" sz="2800" dirty="0" smtClean="0"/>
              <a:t> 1800 UTC to 18 </a:t>
            </a:r>
            <a:r>
              <a:rPr lang="ca-ES" sz="2800" dirty="0" err="1" smtClean="0"/>
              <a:t>July</a:t>
            </a:r>
            <a:r>
              <a:rPr lang="ca-ES" sz="2800" dirty="0" smtClean="0"/>
              <a:t> </a:t>
            </a:r>
            <a:r>
              <a:rPr lang="ca-ES" sz="2800" dirty="0" err="1" smtClean="0"/>
              <a:t>at</a:t>
            </a:r>
            <a:r>
              <a:rPr lang="ca-ES" sz="2800" dirty="0" smtClean="0"/>
              <a:t> 0600UTC)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/>
              <a:t>2 </a:t>
            </a:r>
            <a:r>
              <a:rPr lang="ca-ES" sz="2800" b="1" dirty="0" err="1" smtClean="0"/>
              <a:t>nested</a:t>
            </a:r>
            <a:r>
              <a:rPr lang="ca-ES" sz="2800" b="1" dirty="0" smtClean="0"/>
              <a:t> </a:t>
            </a:r>
            <a:r>
              <a:rPr lang="ca-ES" sz="2800" b="1" dirty="0" err="1" smtClean="0"/>
              <a:t>domains</a:t>
            </a:r>
            <a:r>
              <a:rPr lang="ca-ES" sz="2800" b="1" dirty="0" smtClean="0"/>
              <a:t> </a:t>
            </a:r>
            <a:r>
              <a:rPr lang="ca-ES" sz="2800" dirty="0" smtClean="0"/>
              <a:t>(1-way): 2km </a:t>
            </a:r>
            <a:r>
              <a:rPr lang="ca-ES" sz="2800" dirty="0" err="1" smtClean="0"/>
              <a:t>and</a:t>
            </a:r>
            <a:r>
              <a:rPr lang="ca-ES" sz="2800" dirty="0" smtClean="0"/>
              <a:t> 400m </a:t>
            </a:r>
            <a:r>
              <a:rPr lang="ca-ES" sz="2800" dirty="0" err="1" smtClean="0"/>
              <a:t>resolution</a:t>
            </a:r>
            <a:endParaRPr lang="ca-E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smtClean="0"/>
              <a:t>Vertical </a:t>
            </a:r>
            <a:r>
              <a:rPr lang="ca-ES" sz="2800" b="1" dirty="0" err="1" smtClean="0"/>
              <a:t>resolution</a:t>
            </a:r>
            <a:r>
              <a:rPr lang="ca-ES" sz="2800" b="1" dirty="0" smtClean="0"/>
              <a:t> </a:t>
            </a:r>
            <a:r>
              <a:rPr lang="ca-ES" sz="2800" dirty="0" smtClean="0"/>
              <a:t>(2m </a:t>
            </a:r>
            <a:r>
              <a:rPr lang="ca-ES" sz="2800" dirty="0" err="1" smtClean="0"/>
              <a:t>and</a:t>
            </a:r>
            <a:r>
              <a:rPr lang="ca-ES" sz="2800" dirty="0" smtClean="0"/>
              <a:t> </a:t>
            </a:r>
            <a:r>
              <a:rPr lang="ca-ES" sz="2800" dirty="0" err="1" smtClean="0"/>
              <a:t>stretched</a:t>
            </a:r>
            <a:r>
              <a:rPr lang="ca-ES" sz="2800" dirty="0" smtClean="0"/>
              <a:t> </a:t>
            </a:r>
            <a:r>
              <a:rPr lang="ca-ES" sz="2800" dirty="0" err="1" smtClean="0"/>
              <a:t>above</a:t>
            </a:r>
            <a:r>
              <a:rPr lang="ca-ES" sz="2800" dirty="0" smtClean="0"/>
              <a:t>, 85 </a:t>
            </a:r>
            <a:r>
              <a:rPr lang="ca-ES" sz="2800" dirty="0" err="1" smtClean="0"/>
              <a:t>levels</a:t>
            </a:r>
            <a:r>
              <a:rPr lang="ca-ES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err="1" smtClean="0"/>
              <a:t>Initial</a:t>
            </a:r>
            <a:r>
              <a:rPr lang="ca-ES" sz="2800" b="1" dirty="0" smtClean="0"/>
              <a:t>/Lateral BC</a:t>
            </a:r>
            <a:r>
              <a:rPr lang="ca-ES" sz="2800" dirty="0" smtClean="0"/>
              <a:t>: ECMWF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800" b="1" dirty="0" err="1" smtClean="0">
                <a:solidFill>
                  <a:srgbClr val="FF0000"/>
                </a:solidFill>
              </a:rPr>
              <a:t>Differences</a:t>
            </a:r>
            <a:r>
              <a:rPr lang="ca-ES" sz="2800" dirty="0" smtClean="0">
                <a:solidFill>
                  <a:srgbClr val="FF0000"/>
                </a:solidFill>
              </a:rPr>
              <a:t>: </a:t>
            </a:r>
            <a:r>
              <a:rPr lang="ca-ES" sz="2800" dirty="0" err="1" smtClean="0">
                <a:solidFill>
                  <a:srgbClr val="FF0000"/>
                </a:solidFill>
              </a:rPr>
              <a:t>Turbulence</a:t>
            </a:r>
            <a:r>
              <a:rPr lang="ca-ES" sz="2800" dirty="0" smtClean="0">
                <a:solidFill>
                  <a:srgbClr val="FF0000"/>
                </a:solidFill>
              </a:rPr>
              <a:t>, </a:t>
            </a:r>
            <a:r>
              <a:rPr lang="ca-ES" sz="2800" dirty="0" err="1" smtClean="0">
                <a:solidFill>
                  <a:srgbClr val="FF0000"/>
                </a:solidFill>
              </a:rPr>
              <a:t>Radiation</a:t>
            </a:r>
            <a:r>
              <a:rPr lang="ca-ES" sz="2800" dirty="0" smtClean="0">
                <a:solidFill>
                  <a:srgbClr val="FF0000"/>
                </a:solidFill>
              </a:rPr>
              <a:t> (5min), Surface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80172"/>
              </p:ext>
            </p:extLst>
          </p:nvPr>
        </p:nvGraphicFramePr>
        <p:xfrm>
          <a:off x="6334403" y="115697"/>
          <a:ext cx="272730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7302">
                  <a:extLst>
                    <a:ext uri="{9D8B030D-6E8A-4147-A177-3AD203B41FA5}">
                      <a16:colId xmlns:a16="http://schemas.microsoft.com/office/drawing/2014/main" val="246375319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ca-ES" sz="2400" dirty="0" smtClean="0"/>
                        <a:t>Models</a:t>
                      </a:r>
                      <a:endParaRPr lang="ca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62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b="1" dirty="0" err="1" smtClean="0"/>
                        <a:t>MesoNH</a:t>
                      </a:r>
                      <a:r>
                        <a:rPr lang="ca-ES" sz="2400" b="1" dirty="0" smtClean="0"/>
                        <a:t> (MNH)</a:t>
                      </a:r>
                      <a:endParaRPr lang="ca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52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b="1" dirty="0" smtClean="0"/>
                        <a:t>MOLOCH</a:t>
                      </a:r>
                      <a:r>
                        <a:rPr lang="ca-ES" sz="2400" b="1" baseline="0" dirty="0" smtClean="0"/>
                        <a:t> (MOL)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82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b="1" dirty="0" err="1" smtClean="0"/>
                        <a:t>Unified</a:t>
                      </a:r>
                      <a:r>
                        <a:rPr lang="ca-ES" sz="2400" b="1" dirty="0" smtClean="0"/>
                        <a:t> Model (UM)</a:t>
                      </a:r>
                      <a:endParaRPr lang="ca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8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2400" b="1" dirty="0" smtClean="0"/>
                        <a:t>WRF</a:t>
                      </a:r>
                      <a:endParaRPr lang="ca-E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2427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576268"/>
            <a:ext cx="572022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16-18 </a:t>
            </a:r>
            <a:r>
              <a:rPr lang="ca-ES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</a:t>
            </a:r>
            <a:r>
              <a:rPr lang="ca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</a:p>
          <a:p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* clear 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skies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conditions</a:t>
            </a:r>
            <a:endParaRPr lang="ca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ca-ES" sz="2800" b="1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hermal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heterogeneities</a:t>
            </a:r>
            <a:endParaRPr lang="ca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locally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/basin/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mesoscale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generated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a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winds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a-ES" sz="2800" b="1" dirty="0" err="1" smtClean="0">
                <a:solidFill>
                  <a:schemeClr val="accent6">
                    <a:lumMod val="75000"/>
                  </a:schemeClr>
                </a:solidFill>
              </a:rPr>
              <a:t>interact</a:t>
            </a:r>
            <a:r>
              <a:rPr lang="ca-ES" sz="28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a-E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0"/>
            <a:ext cx="6155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i="1" dirty="0" err="1" smtClean="0">
                <a:solidFill>
                  <a:srgbClr val="FFC000"/>
                </a:solidFill>
              </a:rPr>
              <a:t>The</a:t>
            </a:r>
            <a:r>
              <a:rPr lang="ca-ES" sz="2800" b="1" i="1" dirty="0" smtClean="0">
                <a:solidFill>
                  <a:srgbClr val="FFC000"/>
                </a:solidFill>
              </a:rPr>
              <a:t> 1st </a:t>
            </a:r>
            <a:r>
              <a:rPr lang="ca-ES" sz="2800" b="1" i="1" dirty="0" err="1" smtClean="0">
                <a:solidFill>
                  <a:srgbClr val="FFC000"/>
                </a:solidFill>
              </a:rPr>
              <a:t>mesoscale</a:t>
            </a:r>
            <a:r>
              <a:rPr lang="ca-ES" sz="2800" b="1" i="1" dirty="0" smtClean="0">
                <a:solidFill>
                  <a:srgbClr val="FFC000"/>
                </a:solidFill>
              </a:rPr>
              <a:t> </a:t>
            </a:r>
            <a:r>
              <a:rPr lang="ca-ES" sz="2800" b="1" i="1" dirty="0" err="1" smtClean="0">
                <a:solidFill>
                  <a:srgbClr val="FFC000"/>
                </a:solidFill>
              </a:rPr>
              <a:t>intercomparison</a:t>
            </a:r>
            <a:r>
              <a:rPr lang="ca-ES" sz="2800" b="1" i="1" dirty="0" smtClean="0">
                <a:solidFill>
                  <a:srgbClr val="FFC000"/>
                </a:solidFill>
              </a:rPr>
              <a:t> </a:t>
            </a:r>
            <a:r>
              <a:rPr lang="ca-ES" sz="2800" b="1" i="1" dirty="0" err="1" smtClean="0">
                <a:solidFill>
                  <a:srgbClr val="FFC000"/>
                </a:solidFill>
              </a:rPr>
              <a:t>case</a:t>
            </a:r>
            <a:endParaRPr lang="ca-ES" sz="2800" b="1" i="1" dirty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983" r="55928"/>
          <a:stretch/>
        </p:blipFill>
        <p:spPr>
          <a:xfrm>
            <a:off x="2907792" y="2701633"/>
            <a:ext cx="3159583" cy="20074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55851" t="530" r="97" b="-530"/>
          <a:stretch/>
        </p:blipFill>
        <p:spPr>
          <a:xfrm>
            <a:off x="6115645" y="2717005"/>
            <a:ext cx="2630224" cy="199211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54946" y="4071848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b="1" dirty="0" err="1">
                <a:solidFill>
                  <a:schemeClr val="bg1"/>
                </a:solidFill>
              </a:rPr>
              <a:t>o</a:t>
            </a:r>
            <a:r>
              <a:rPr lang="ca-ES" b="1" dirty="0" err="1" smtClean="0">
                <a:solidFill>
                  <a:schemeClr val="bg1"/>
                </a:solidFill>
              </a:rPr>
              <a:t>uter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ca-ES" b="1" dirty="0" err="1" smtClean="0">
                <a:solidFill>
                  <a:schemeClr val="bg1"/>
                </a:solidFill>
              </a:rPr>
              <a:t>domain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857575" y="4131879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a-ES" b="1" dirty="0" err="1" smtClean="0">
                <a:solidFill>
                  <a:schemeClr val="bg1"/>
                </a:solidFill>
              </a:rPr>
              <a:t>inner</a:t>
            </a:r>
            <a:r>
              <a:rPr lang="ca-ES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ca-ES" b="1" dirty="0" err="1" smtClean="0">
                <a:solidFill>
                  <a:schemeClr val="bg1"/>
                </a:solidFill>
              </a:rPr>
              <a:t>domain</a:t>
            </a:r>
            <a:endParaRPr lang="ca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t="3455" r="16616" b="16057"/>
          <a:stretch/>
        </p:blipFill>
        <p:spPr>
          <a:xfrm>
            <a:off x="1929384" y="-1"/>
            <a:ext cx="5507736" cy="3419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3785" r="16633" b="15936"/>
          <a:stretch/>
        </p:blipFill>
        <p:spPr>
          <a:xfrm>
            <a:off x="1929384" y="3419856"/>
            <a:ext cx="5507736" cy="3438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58" b="14476"/>
          <a:stretch/>
        </p:blipFill>
        <p:spPr>
          <a:xfrm>
            <a:off x="7479792" y="-1"/>
            <a:ext cx="1664208" cy="67809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24609" y="1568908"/>
            <a:ext cx="1953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smtClean="0"/>
              <a:t>17th </a:t>
            </a:r>
            <a:r>
              <a:rPr lang="ca-ES" sz="2800" b="1" dirty="0" err="1" smtClean="0"/>
              <a:t>July</a:t>
            </a:r>
            <a:endParaRPr lang="ca-ES" sz="2800" b="1" dirty="0" smtClean="0"/>
          </a:p>
          <a:p>
            <a:pPr algn="ctr"/>
            <a:r>
              <a:rPr lang="ca-ES" sz="2800" b="1" dirty="0" smtClean="0"/>
              <a:t>0600 UTC</a:t>
            </a:r>
          </a:p>
          <a:p>
            <a:pPr algn="ctr"/>
            <a:r>
              <a:rPr lang="ca-ES" sz="2400" dirty="0" smtClean="0"/>
              <a:t>E-</a:t>
            </a:r>
            <a:r>
              <a:rPr lang="ca-ES" sz="2400" dirty="0" err="1" smtClean="0"/>
              <a:t>wind</a:t>
            </a:r>
            <a:r>
              <a:rPr lang="ca-ES" sz="2400" dirty="0" smtClean="0"/>
              <a:t> </a:t>
            </a:r>
            <a:r>
              <a:rPr lang="ca-ES" sz="2400" dirty="0" err="1" smtClean="0"/>
              <a:t>prevail</a:t>
            </a:r>
            <a:endParaRPr lang="ca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-28170" y="4513277"/>
            <a:ext cx="19611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smtClean="0"/>
              <a:t>17th </a:t>
            </a:r>
            <a:r>
              <a:rPr lang="ca-ES" sz="2800" b="1" dirty="0" err="1" smtClean="0"/>
              <a:t>July</a:t>
            </a:r>
            <a:endParaRPr lang="ca-ES" sz="2800" b="1" dirty="0" smtClean="0"/>
          </a:p>
          <a:p>
            <a:pPr algn="ctr"/>
            <a:r>
              <a:rPr lang="ca-ES" sz="2800" b="1" dirty="0" smtClean="0"/>
              <a:t>15</a:t>
            </a:r>
            <a:r>
              <a:rPr lang="ca-ES" sz="2800" b="1" dirty="0" smtClean="0"/>
              <a:t>00 </a:t>
            </a:r>
            <a:r>
              <a:rPr lang="ca-ES" sz="2800" b="1" dirty="0" smtClean="0"/>
              <a:t>UTC</a:t>
            </a:r>
          </a:p>
          <a:p>
            <a:pPr algn="ctr"/>
            <a:r>
              <a:rPr lang="ca-ES" sz="2400" dirty="0" smtClean="0"/>
              <a:t>SB front </a:t>
            </a:r>
          </a:p>
          <a:p>
            <a:pPr algn="ctr"/>
            <a:r>
              <a:rPr lang="ca-ES" sz="2400" dirty="0" err="1" smtClean="0"/>
              <a:t>interacts</a:t>
            </a:r>
            <a:r>
              <a:rPr lang="ca-ES" sz="2400" dirty="0" smtClean="0"/>
              <a:t> </a:t>
            </a:r>
            <a:r>
              <a:rPr lang="ca-ES" sz="2400" dirty="0" err="1" smtClean="0"/>
              <a:t>with</a:t>
            </a:r>
            <a:r>
              <a:rPr lang="ca-ES" sz="2400" dirty="0" smtClean="0"/>
              <a:t> </a:t>
            </a:r>
          </a:p>
          <a:p>
            <a:pPr algn="ctr"/>
            <a:r>
              <a:rPr lang="ca-ES" sz="2400" dirty="0"/>
              <a:t>l</a:t>
            </a:r>
            <a:r>
              <a:rPr lang="ca-ES" sz="2400" dirty="0" smtClean="0"/>
              <a:t>ocal </a:t>
            </a:r>
            <a:r>
              <a:rPr lang="ca-ES" sz="2400" dirty="0" err="1" smtClean="0"/>
              <a:t>winds</a:t>
            </a:r>
            <a:endParaRPr lang="ca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5761" y="-1"/>
            <a:ext cx="181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10 m (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agl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algn="ctr"/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wind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vectors</a:t>
            </a:r>
          </a:p>
          <a:p>
            <a:pPr algn="ctr"/>
            <a:r>
              <a:rPr lang="ca-ES" sz="24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MesoNH</a:t>
            </a:r>
            <a:r>
              <a:rPr lang="ca-ES" sz="24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a-E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9867" r="14799" b="27122"/>
          <a:stretch/>
        </p:blipFill>
        <p:spPr>
          <a:xfrm>
            <a:off x="0" y="0"/>
            <a:ext cx="3822192" cy="386791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/>
          <a:stretch/>
        </p:blipFill>
        <p:spPr>
          <a:xfrm>
            <a:off x="4104816" y="1020664"/>
            <a:ext cx="5039184" cy="31032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b="7720"/>
          <a:stretch/>
        </p:blipFill>
        <p:spPr>
          <a:xfrm>
            <a:off x="-12756" y="4315968"/>
            <a:ext cx="4139247" cy="23500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" b="8695"/>
          <a:stretch/>
        </p:blipFill>
        <p:spPr>
          <a:xfrm>
            <a:off x="3996168" y="3705089"/>
            <a:ext cx="5147832" cy="289687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2352" y="3862335"/>
            <a:ext cx="3074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Raïmat (VK) - WEST</a:t>
            </a:r>
            <a:endParaRPr lang="ca-E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253209" y="-16277"/>
            <a:ext cx="289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Validation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AWS</a:t>
            </a:r>
          </a:p>
        </p:txBody>
      </p:sp>
      <p:sp>
        <p:nvSpPr>
          <p:cNvPr id="8" name="Estrella de 5 puntas 7"/>
          <p:cNvSpPr/>
          <p:nvPr/>
        </p:nvSpPr>
        <p:spPr>
          <a:xfrm>
            <a:off x="164592" y="1536192"/>
            <a:ext cx="384048" cy="27432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CuadroTexto 8"/>
          <p:cNvSpPr txBox="1"/>
          <p:nvPr/>
        </p:nvSpPr>
        <p:spPr>
          <a:xfrm>
            <a:off x="781542" y="6571616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 smtClean="0"/>
              <a:t>Time</a:t>
            </a:r>
            <a:r>
              <a:rPr lang="ca-ES" b="1" dirty="0" smtClean="0"/>
              <a:t> (</a:t>
            </a:r>
            <a:r>
              <a:rPr lang="ca-ES" b="1" dirty="0" err="1" smtClean="0"/>
              <a:t>hours</a:t>
            </a:r>
            <a:r>
              <a:rPr lang="ca-ES" b="1" dirty="0" smtClean="0"/>
              <a:t> </a:t>
            </a:r>
            <a:r>
              <a:rPr lang="ca-ES" b="1" dirty="0" err="1" smtClean="0"/>
              <a:t>since</a:t>
            </a:r>
            <a:r>
              <a:rPr lang="ca-ES" b="1" dirty="0" smtClean="0"/>
              <a:t> 1800 UTC)</a:t>
            </a:r>
            <a:endParaRPr lang="ca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54434" y="6535041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 smtClean="0"/>
              <a:t>Time</a:t>
            </a:r>
            <a:r>
              <a:rPr lang="ca-ES" b="1" dirty="0" smtClean="0"/>
              <a:t> (</a:t>
            </a:r>
            <a:r>
              <a:rPr lang="ca-ES" b="1" dirty="0" err="1" smtClean="0"/>
              <a:t>hours</a:t>
            </a:r>
            <a:r>
              <a:rPr lang="ca-ES" b="1" dirty="0" smtClean="0"/>
              <a:t> </a:t>
            </a:r>
            <a:r>
              <a:rPr lang="ca-ES" b="1" dirty="0" err="1" smtClean="0"/>
              <a:t>since</a:t>
            </a:r>
            <a:r>
              <a:rPr lang="ca-ES" b="1" dirty="0" smtClean="0"/>
              <a:t> 1800 UTC)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17484" y="997800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10m-wind </a:t>
            </a:r>
            <a:r>
              <a:rPr lang="ca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09140" y="3799884"/>
            <a:ext cx="3523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10m-wind </a:t>
            </a:r>
            <a:r>
              <a:rPr lang="ca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33156" y="5866612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2m-temperature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52278" y="378359"/>
            <a:ext cx="465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a-ES" sz="3200" b="1" dirty="0" err="1" smtClean="0">
                <a:solidFill>
                  <a:srgbClr val="FF0000"/>
                </a:solidFill>
              </a:rPr>
              <a:t>Moloch</a:t>
            </a:r>
            <a:r>
              <a:rPr lang="ca-ES" sz="3200" b="1" dirty="0">
                <a:solidFill>
                  <a:srgbClr val="FF0000"/>
                </a:solidFill>
              </a:rPr>
              <a:t> </a:t>
            </a:r>
            <a:r>
              <a:rPr lang="ca-ES" sz="3200" b="1" dirty="0" smtClean="0">
                <a:solidFill>
                  <a:srgbClr val="0070C0"/>
                </a:solidFill>
              </a:rPr>
              <a:t>WRF </a:t>
            </a:r>
            <a:r>
              <a:rPr lang="ca-ES" sz="3200" b="1" dirty="0" err="1" smtClean="0">
                <a:solidFill>
                  <a:srgbClr val="92D050"/>
                </a:solidFill>
              </a:rPr>
              <a:t>MesoNH</a:t>
            </a:r>
            <a:r>
              <a:rPr lang="ca-ES" sz="3200" b="1" dirty="0" smtClean="0">
                <a:solidFill>
                  <a:srgbClr val="92D050"/>
                </a:solidFill>
              </a:rPr>
              <a:t> </a:t>
            </a:r>
            <a:r>
              <a:rPr lang="ca-ES" sz="3200" b="1" dirty="0" smtClean="0">
                <a:solidFill>
                  <a:srgbClr val="E989FF"/>
                </a:solidFill>
              </a:rPr>
              <a:t>UM</a:t>
            </a:r>
            <a:endParaRPr lang="ca-ES" sz="3200" b="1" dirty="0">
              <a:solidFill>
                <a:srgbClr val="E98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4" b="8857"/>
          <a:stretch/>
        </p:blipFill>
        <p:spPr>
          <a:xfrm>
            <a:off x="59062" y="4363631"/>
            <a:ext cx="4033330" cy="226759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584" r="1907" b="7672"/>
          <a:stretch/>
        </p:blipFill>
        <p:spPr>
          <a:xfrm>
            <a:off x="3977620" y="3648455"/>
            <a:ext cx="5148899" cy="29753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2261" b="13246"/>
          <a:stretch/>
        </p:blipFill>
        <p:spPr>
          <a:xfrm>
            <a:off x="4075414" y="941107"/>
            <a:ext cx="5022866" cy="27581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1" t="9867" r="14799" b="27122"/>
          <a:stretch/>
        </p:blipFill>
        <p:spPr>
          <a:xfrm>
            <a:off x="0" y="0"/>
            <a:ext cx="3822192" cy="38679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2352" y="3862335"/>
            <a:ext cx="3168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/>
              <a:t>El Poal </a:t>
            </a:r>
            <a:r>
              <a:rPr lang="ca-ES" sz="2800" b="1" dirty="0" smtClean="0"/>
              <a:t>(</a:t>
            </a:r>
            <a:r>
              <a:rPr lang="ca-ES" sz="2800" b="1" dirty="0" smtClean="0"/>
              <a:t>V8) </a:t>
            </a:r>
            <a:r>
              <a:rPr lang="ca-ES" sz="2800" b="1" dirty="0" smtClean="0"/>
              <a:t>- </a:t>
            </a:r>
            <a:r>
              <a:rPr lang="ca-ES" sz="2800" b="1" dirty="0" smtClean="0"/>
              <a:t>FLOOD</a:t>
            </a:r>
            <a:endParaRPr lang="ca-E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253209" y="-16277"/>
            <a:ext cx="289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Validation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AWS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81542" y="6571616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 smtClean="0"/>
              <a:t>Time</a:t>
            </a:r>
            <a:r>
              <a:rPr lang="ca-ES" b="1" dirty="0" smtClean="0"/>
              <a:t> (</a:t>
            </a:r>
            <a:r>
              <a:rPr lang="ca-ES" b="1" dirty="0" err="1" smtClean="0"/>
              <a:t>hours</a:t>
            </a:r>
            <a:r>
              <a:rPr lang="ca-ES" b="1" dirty="0" smtClean="0"/>
              <a:t> </a:t>
            </a:r>
            <a:r>
              <a:rPr lang="ca-ES" b="1" dirty="0" err="1" smtClean="0"/>
              <a:t>since</a:t>
            </a:r>
            <a:r>
              <a:rPr lang="ca-ES" b="1" dirty="0" smtClean="0"/>
              <a:t> 1800 UTC)</a:t>
            </a:r>
            <a:endParaRPr lang="ca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454434" y="6535041"/>
            <a:ext cx="28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err="1" smtClean="0"/>
              <a:t>Time</a:t>
            </a:r>
            <a:r>
              <a:rPr lang="ca-ES" b="1" dirty="0" smtClean="0"/>
              <a:t> (</a:t>
            </a:r>
            <a:r>
              <a:rPr lang="ca-ES" b="1" dirty="0" err="1" smtClean="0"/>
              <a:t>hours</a:t>
            </a:r>
            <a:r>
              <a:rPr lang="ca-ES" b="1" dirty="0" smtClean="0"/>
              <a:t> </a:t>
            </a:r>
            <a:r>
              <a:rPr lang="ca-ES" b="1" dirty="0" err="1" smtClean="0"/>
              <a:t>since</a:t>
            </a:r>
            <a:r>
              <a:rPr lang="ca-ES" b="1" dirty="0" smtClean="0"/>
              <a:t> 1800 UTC)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17484" y="997800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10m-wind </a:t>
            </a:r>
            <a:r>
              <a:rPr lang="ca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170575" y="3670482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10m-wind </a:t>
            </a:r>
          </a:p>
          <a:p>
            <a:r>
              <a:rPr lang="ca-E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0247" y="6039049"/>
            <a:ext cx="3001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2m-temperature</a:t>
            </a:r>
            <a:endParaRPr lang="ca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52278" y="378359"/>
            <a:ext cx="46570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a-ES" sz="3200" b="1" dirty="0" err="1" smtClean="0">
                <a:solidFill>
                  <a:srgbClr val="FF0000"/>
                </a:solidFill>
              </a:rPr>
              <a:t>Moloch</a:t>
            </a:r>
            <a:r>
              <a:rPr lang="ca-ES" sz="3200" b="1" dirty="0">
                <a:solidFill>
                  <a:srgbClr val="FF0000"/>
                </a:solidFill>
              </a:rPr>
              <a:t> </a:t>
            </a:r>
            <a:r>
              <a:rPr lang="ca-ES" sz="3200" b="1" dirty="0" smtClean="0">
                <a:solidFill>
                  <a:srgbClr val="0070C0"/>
                </a:solidFill>
              </a:rPr>
              <a:t>WRF </a:t>
            </a:r>
            <a:r>
              <a:rPr lang="ca-ES" sz="3200" b="1" dirty="0" err="1" smtClean="0">
                <a:solidFill>
                  <a:srgbClr val="92D050"/>
                </a:solidFill>
              </a:rPr>
              <a:t>MesoNH</a:t>
            </a:r>
            <a:r>
              <a:rPr lang="ca-ES" sz="3200" b="1" dirty="0" smtClean="0">
                <a:solidFill>
                  <a:srgbClr val="92D050"/>
                </a:solidFill>
              </a:rPr>
              <a:t> </a:t>
            </a:r>
            <a:r>
              <a:rPr lang="ca-ES" sz="3200" b="1" dirty="0" smtClean="0">
                <a:solidFill>
                  <a:srgbClr val="E989FF"/>
                </a:solidFill>
              </a:rPr>
              <a:t>UM</a:t>
            </a:r>
            <a:endParaRPr lang="ca-ES" sz="3200" b="1" dirty="0">
              <a:solidFill>
                <a:srgbClr val="E989FF"/>
              </a:solidFill>
            </a:endParaRPr>
          </a:p>
        </p:txBody>
      </p:sp>
      <p:sp>
        <p:nvSpPr>
          <p:cNvPr id="18" name="Estrella de 5 puntas 17"/>
          <p:cNvSpPr/>
          <p:nvPr/>
        </p:nvSpPr>
        <p:spPr>
          <a:xfrm>
            <a:off x="1371600" y="1572768"/>
            <a:ext cx="402336" cy="31089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27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1" y="1673352"/>
            <a:ext cx="4630452" cy="51846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416" y="1600200"/>
            <a:ext cx="4322657" cy="511321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-16277"/>
            <a:ext cx="59687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 err="1" smtClean="0"/>
              <a:t>Mean</a:t>
            </a:r>
            <a:r>
              <a:rPr lang="ca-ES" sz="3600" b="1" dirty="0" smtClean="0"/>
              <a:t> BIAS</a:t>
            </a:r>
            <a:r>
              <a:rPr lang="ca-ES" sz="2400" dirty="0" smtClean="0"/>
              <a:t> </a:t>
            </a:r>
            <a:r>
              <a:rPr lang="ca-ES" sz="2400" dirty="0" smtClean="0"/>
              <a:t>(model-</a:t>
            </a:r>
            <a:r>
              <a:rPr lang="ca-ES" sz="2400" dirty="0" err="1" smtClean="0"/>
              <a:t>obs</a:t>
            </a:r>
            <a:r>
              <a:rPr lang="ca-ES" sz="2400" dirty="0" smtClean="0"/>
              <a:t>)</a:t>
            </a:r>
          </a:p>
          <a:p>
            <a:r>
              <a:rPr lang="ca-E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ca-ES" sz="24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ca-E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ca-E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(1000-1400 UTC), NIGHT (0000-0400 UTC)</a:t>
            </a:r>
            <a:endParaRPr lang="ca-E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43766" y="-16277"/>
            <a:ext cx="14782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2800" b="1" dirty="0" err="1" smtClean="0">
                <a:solidFill>
                  <a:srgbClr val="FF0000"/>
                </a:solidFill>
              </a:rPr>
              <a:t>MesoNH</a:t>
            </a:r>
            <a:endParaRPr lang="ca-E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ca-ES" sz="2800" b="1" dirty="0" err="1" smtClean="0"/>
              <a:t>Moloch</a:t>
            </a:r>
            <a:endParaRPr lang="ca-ES" sz="2800" b="1" dirty="0" smtClean="0"/>
          </a:p>
          <a:p>
            <a:pPr algn="ctr"/>
            <a:r>
              <a:rPr lang="ca-ES" sz="2800" b="1" dirty="0" smtClean="0">
                <a:solidFill>
                  <a:srgbClr val="0070C0"/>
                </a:solidFill>
              </a:rPr>
              <a:t>UM</a:t>
            </a:r>
          </a:p>
          <a:p>
            <a:pPr algn="ctr"/>
            <a:r>
              <a:rPr lang="ca-ES" sz="2800" b="1" dirty="0" smtClean="0">
                <a:solidFill>
                  <a:srgbClr val="00B050"/>
                </a:solidFill>
              </a:rPr>
              <a:t>WRF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49130" y="1415532"/>
            <a:ext cx="3136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7030A0"/>
                </a:solidFill>
              </a:rPr>
              <a:t>Wind</a:t>
            </a:r>
            <a:r>
              <a:rPr lang="ca-ES" sz="2000" b="1" dirty="0" smtClean="0">
                <a:solidFill>
                  <a:srgbClr val="7030A0"/>
                </a:solidFill>
              </a:rPr>
              <a:t> </a:t>
            </a:r>
            <a:r>
              <a:rPr lang="ca-ES" sz="2000" b="1" dirty="0" err="1" smtClean="0">
                <a:solidFill>
                  <a:srgbClr val="7030A0"/>
                </a:solidFill>
              </a:rPr>
              <a:t>speed</a:t>
            </a:r>
            <a:r>
              <a:rPr lang="ca-ES" sz="2000" b="1" dirty="0" smtClean="0">
                <a:solidFill>
                  <a:srgbClr val="7030A0"/>
                </a:solidFill>
              </a:rPr>
              <a:t>: </a:t>
            </a:r>
            <a:r>
              <a:rPr lang="ca-ES" sz="2000" b="1" dirty="0" err="1" smtClean="0">
                <a:solidFill>
                  <a:srgbClr val="7030A0"/>
                </a:solidFill>
              </a:rPr>
              <a:t>about</a:t>
            </a:r>
            <a:r>
              <a:rPr lang="ca-ES" sz="2000" b="1" dirty="0" smtClean="0">
                <a:solidFill>
                  <a:srgbClr val="7030A0"/>
                </a:solidFill>
              </a:rPr>
              <a:t> +0.5m/s</a:t>
            </a:r>
            <a:endParaRPr lang="ca-ES" sz="2000" b="1" dirty="0">
              <a:solidFill>
                <a:srgbClr val="7030A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9130" y="4136766"/>
            <a:ext cx="3076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7030A0"/>
                </a:solidFill>
              </a:rPr>
              <a:t>Wind</a:t>
            </a:r>
            <a:r>
              <a:rPr lang="ca-ES" sz="2000" b="1" dirty="0" smtClean="0">
                <a:solidFill>
                  <a:srgbClr val="7030A0"/>
                </a:solidFill>
              </a:rPr>
              <a:t> </a:t>
            </a:r>
            <a:r>
              <a:rPr lang="ca-ES" sz="2000" b="1" dirty="0" err="1" smtClean="0">
                <a:solidFill>
                  <a:srgbClr val="7030A0"/>
                </a:solidFill>
              </a:rPr>
              <a:t>direction</a:t>
            </a:r>
            <a:r>
              <a:rPr lang="ca-ES" sz="2000" b="1" dirty="0" smtClean="0">
                <a:solidFill>
                  <a:srgbClr val="7030A0"/>
                </a:solidFill>
              </a:rPr>
              <a:t>: [-60º,+30º]</a:t>
            </a:r>
            <a:endParaRPr lang="ca-ES" sz="2000" b="1" dirty="0">
              <a:solidFill>
                <a:srgbClr val="7030A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53544" y="4065621"/>
            <a:ext cx="351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7030A0"/>
                </a:solidFill>
              </a:rPr>
              <a:t>Specific</a:t>
            </a:r>
            <a:r>
              <a:rPr lang="ca-ES" sz="2000" b="1" dirty="0" smtClean="0">
                <a:solidFill>
                  <a:srgbClr val="7030A0"/>
                </a:solidFill>
              </a:rPr>
              <a:t> </a:t>
            </a:r>
            <a:r>
              <a:rPr lang="ca-ES" sz="2000" b="1" dirty="0" err="1" smtClean="0">
                <a:solidFill>
                  <a:srgbClr val="7030A0"/>
                </a:solidFill>
              </a:rPr>
              <a:t>humidity</a:t>
            </a:r>
            <a:r>
              <a:rPr lang="ca-ES" sz="2000" b="1" dirty="0" smtClean="0">
                <a:solidFill>
                  <a:srgbClr val="7030A0"/>
                </a:solidFill>
              </a:rPr>
              <a:t>: </a:t>
            </a:r>
            <a:r>
              <a:rPr lang="ca-ES" sz="2000" b="1" dirty="0" err="1" smtClean="0">
                <a:solidFill>
                  <a:srgbClr val="7030A0"/>
                </a:solidFill>
              </a:rPr>
              <a:t>about</a:t>
            </a:r>
            <a:r>
              <a:rPr lang="ca-ES" sz="2000" b="1" dirty="0" smtClean="0">
                <a:solidFill>
                  <a:srgbClr val="7030A0"/>
                </a:solidFill>
              </a:rPr>
              <a:t> -1g/kg</a:t>
            </a:r>
            <a:endParaRPr lang="ca-ES" sz="2000" b="1" dirty="0">
              <a:solidFill>
                <a:srgbClr val="7030A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74954" y="1400145"/>
            <a:ext cx="306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err="1" smtClean="0">
                <a:solidFill>
                  <a:srgbClr val="7030A0"/>
                </a:solidFill>
              </a:rPr>
              <a:t>Temperature</a:t>
            </a:r>
            <a:r>
              <a:rPr lang="ca-ES" sz="2000" b="1" dirty="0" smtClean="0">
                <a:solidFill>
                  <a:srgbClr val="7030A0"/>
                </a:solidFill>
              </a:rPr>
              <a:t>: </a:t>
            </a:r>
            <a:r>
              <a:rPr lang="ca-ES" sz="2000" b="1" dirty="0" err="1" smtClean="0">
                <a:solidFill>
                  <a:srgbClr val="7030A0"/>
                </a:solidFill>
              </a:rPr>
              <a:t>about</a:t>
            </a:r>
            <a:r>
              <a:rPr lang="ca-ES" sz="2000" b="1" dirty="0" smtClean="0">
                <a:solidFill>
                  <a:srgbClr val="7030A0"/>
                </a:solidFill>
              </a:rPr>
              <a:t> +1.5ºC</a:t>
            </a:r>
            <a:endParaRPr lang="ca-ES" sz="2000" b="1" dirty="0">
              <a:solidFill>
                <a:srgbClr val="7030A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21380" y="-33955"/>
            <a:ext cx="289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Validation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AWS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3033" y="1838721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     </a:t>
            </a:r>
            <a:r>
              <a:rPr lang="ca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                DAY             NIGHT</a:t>
            </a:r>
            <a:endParaRPr lang="ca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938512" y="3203646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     </a:t>
            </a:r>
            <a:r>
              <a:rPr lang="ca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                DAY             NIGHT</a:t>
            </a:r>
            <a:endParaRPr lang="ca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19386" y="4471638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     </a:t>
            </a:r>
            <a:r>
              <a:rPr lang="ca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                DAY             NIGHT</a:t>
            </a:r>
            <a:endParaRPr lang="ca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29705" y="5959617"/>
            <a:ext cx="374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     </a:t>
            </a:r>
            <a:r>
              <a:rPr lang="ca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                DAY             NIGHT</a:t>
            </a:r>
            <a:endParaRPr lang="ca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1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193220"/>
            <a:ext cx="3886200" cy="66198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b="1464"/>
          <a:stretch/>
        </p:blipFill>
        <p:spPr>
          <a:xfrm>
            <a:off x="0" y="91059"/>
            <a:ext cx="4029075" cy="676694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559910" y="-37613"/>
            <a:ext cx="357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heterogeneity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a-E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sz="2400" b="1" dirty="0" err="1" smtClean="0">
                <a:solidFill>
                  <a:schemeClr val="bg1">
                    <a:lumMod val="50000"/>
                  </a:schemeClr>
                </a:solidFill>
              </a:rPr>
              <a:t>fields</a:t>
            </a:r>
            <a:endParaRPr lang="ca-E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14537" y="1014984"/>
            <a:ext cx="158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 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037277" y="461665"/>
            <a:ext cx="158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1200 UTC</a:t>
            </a:r>
            <a:endParaRPr lang="ca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30361" y="4678680"/>
            <a:ext cx="158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UTC</a:t>
            </a:r>
            <a:endParaRPr lang="ca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83480" y="3782568"/>
            <a:ext cx="1586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ca-E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UTC</a:t>
            </a:r>
            <a:endParaRPr lang="ca-E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1651</TotalTime>
  <Words>759</Words>
  <Application>Microsoft Office PowerPoint</Application>
  <PresentationFormat>Presentación en pantalla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mantonia01@yahoo.es</dc:creator>
  <cp:lastModifiedBy>mantonia01@yahoo.es</cp:lastModifiedBy>
  <cp:revision>60</cp:revision>
  <dcterms:created xsi:type="dcterms:W3CDTF">2021-04-19T13:24:24Z</dcterms:created>
  <dcterms:modified xsi:type="dcterms:W3CDTF">2021-05-21T08:32:21Z</dcterms:modified>
</cp:coreProperties>
</file>